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ato"/>
      <p:regular r:id="rId19"/>
      <p:bold r:id="rId20"/>
      <p:italic r:id="rId21"/>
      <p:boldItalic r:id="rId22"/>
    </p:embeddedFon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a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11912b3b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11912b3b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11912b3b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11912b3b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1912b3b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11912b3b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11912b3b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11912b3b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11912b3b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11912b3b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11912b3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11912b3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11912b3b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11912b3b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11912b3b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11912b3b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11912b3b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11912b3b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11912b3b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11912b3b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11912b3b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11912b3b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11912b3b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11912b3b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KJJ Auto</a:t>
            </a:r>
            <a:endParaRPr/>
          </a:p>
          <a:p>
            <a:pPr indent="0" lvl="0" marL="0" rtl="0" algn="ctr">
              <a:spcBef>
                <a:spcPts val="0"/>
              </a:spcBef>
              <a:spcAft>
                <a:spcPts val="0"/>
              </a:spcAft>
              <a:buNone/>
            </a:pPr>
            <a:r>
              <a:rPr lang="en"/>
              <a:t>Database Application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3 </a:t>
            </a:r>
            <a:endParaRPr/>
          </a:p>
          <a:p>
            <a:pPr indent="0" lvl="0" marL="0" rtl="0" algn="ctr">
              <a:spcBef>
                <a:spcPts val="0"/>
              </a:spcBef>
              <a:spcAft>
                <a:spcPts val="0"/>
              </a:spcAft>
              <a:buNone/>
            </a:pPr>
            <a:r>
              <a:rPr lang="en"/>
              <a:t>By: Jeremy Randolph, Justin Koo, and Kelly Moore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 - Browse Cont.</a:t>
            </a:r>
            <a:endParaRPr/>
          </a:p>
        </p:txBody>
      </p:sp>
      <p:sp>
        <p:nvSpPr>
          <p:cNvPr id="129" name="Google Shape;129;p22"/>
          <p:cNvSpPr txBox="1"/>
          <p:nvPr/>
        </p:nvSpPr>
        <p:spPr>
          <a:xfrm>
            <a:off x="2659913" y="1344350"/>
            <a:ext cx="3663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1200">
                <a:solidFill>
                  <a:srgbClr val="FFFFFF"/>
                </a:solidFill>
                <a:latin typeface="Lato"/>
                <a:ea typeface="Lato"/>
                <a:cs typeface="Lato"/>
                <a:sym typeface="Lato"/>
              </a:rPr>
              <a:t>If the user goes back to the second screen and selects “2020” on any of the options, the following screen will appear (only showing the first page of results).</a:t>
            </a:r>
            <a:endParaRPr sz="1200">
              <a:solidFill>
                <a:srgbClr val="FFFFFF"/>
              </a:solidFill>
              <a:latin typeface="Average"/>
              <a:ea typeface="Average"/>
              <a:cs typeface="Average"/>
              <a:sym typeface="Average"/>
            </a:endParaRPr>
          </a:p>
        </p:txBody>
      </p:sp>
      <p:pic>
        <p:nvPicPr>
          <p:cNvPr id="130" name="Google Shape;130;p22"/>
          <p:cNvPicPr preferRelativeResize="0"/>
          <p:nvPr/>
        </p:nvPicPr>
        <p:blipFill>
          <a:blip r:embed="rId3">
            <a:alphaModFix/>
          </a:blip>
          <a:stretch>
            <a:fillRect/>
          </a:stretch>
        </p:blipFill>
        <p:spPr>
          <a:xfrm>
            <a:off x="2630400" y="2571750"/>
            <a:ext cx="3722625" cy="233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 - Search</a:t>
            </a:r>
            <a:endParaRPr/>
          </a:p>
        </p:txBody>
      </p:sp>
      <p:sp>
        <p:nvSpPr>
          <p:cNvPr id="136" name="Google Shape;136;p23"/>
          <p:cNvSpPr txBox="1"/>
          <p:nvPr/>
        </p:nvSpPr>
        <p:spPr>
          <a:xfrm>
            <a:off x="129788" y="3623325"/>
            <a:ext cx="3663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1200">
                <a:solidFill>
                  <a:srgbClr val="FFFFFF"/>
                </a:solidFill>
                <a:latin typeface="Lato"/>
                <a:ea typeface="Lato"/>
                <a:cs typeface="Lato"/>
                <a:sym typeface="Lato"/>
              </a:rPr>
              <a:t>If the user searches for “Honda” in the make name field, the following screen will appear</a:t>
            </a:r>
            <a:endParaRPr sz="1200">
              <a:solidFill>
                <a:srgbClr val="FFFFFF"/>
              </a:solidFill>
              <a:latin typeface="Average"/>
              <a:ea typeface="Average"/>
              <a:cs typeface="Average"/>
              <a:sym typeface="Average"/>
            </a:endParaRPr>
          </a:p>
        </p:txBody>
      </p:sp>
      <p:pic>
        <p:nvPicPr>
          <p:cNvPr id="137" name="Google Shape;137;p23"/>
          <p:cNvPicPr preferRelativeResize="0"/>
          <p:nvPr/>
        </p:nvPicPr>
        <p:blipFill>
          <a:blip r:embed="rId3">
            <a:alphaModFix/>
          </a:blip>
          <a:stretch>
            <a:fillRect/>
          </a:stretch>
        </p:blipFill>
        <p:spPr>
          <a:xfrm>
            <a:off x="3769349" y="2486725"/>
            <a:ext cx="5138776" cy="2539750"/>
          </a:xfrm>
          <a:prstGeom prst="rect">
            <a:avLst/>
          </a:prstGeom>
          <a:noFill/>
          <a:ln>
            <a:noFill/>
          </a:ln>
        </p:spPr>
      </p:pic>
      <p:pic>
        <p:nvPicPr>
          <p:cNvPr id="138" name="Google Shape;138;p23"/>
          <p:cNvPicPr preferRelativeResize="0"/>
          <p:nvPr/>
        </p:nvPicPr>
        <p:blipFill>
          <a:blip r:embed="rId4">
            <a:alphaModFix/>
          </a:blip>
          <a:stretch>
            <a:fillRect/>
          </a:stretch>
        </p:blipFill>
        <p:spPr>
          <a:xfrm>
            <a:off x="129800" y="1110850"/>
            <a:ext cx="4329351" cy="1297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and Takeaways</a:t>
            </a:r>
            <a:endParaRPr/>
          </a:p>
        </p:txBody>
      </p:sp>
      <p:sp>
        <p:nvSpPr>
          <p:cNvPr id="144" name="Google Shape;144;p24"/>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Connecting local MySQL </a:t>
            </a:r>
            <a:r>
              <a:rPr lang="en"/>
              <a:t>workbench</a:t>
            </a:r>
            <a:r>
              <a:rPr lang="en"/>
              <a:t> to AWS services</a:t>
            </a:r>
            <a:endParaRPr/>
          </a:p>
          <a:p>
            <a:pPr indent="-317500" lvl="0" marL="457200" rtl="0" algn="l">
              <a:spcBef>
                <a:spcPts val="0"/>
              </a:spcBef>
              <a:spcAft>
                <a:spcPts val="0"/>
              </a:spcAft>
              <a:buSzPts val="1400"/>
              <a:buChar char="●"/>
            </a:pPr>
            <a:r>
              <a:rPr lang="en"/>
              <a:t>Loading the data into our database system</a:t>
            </a:r>
            <a:endParaRPr/>
          </a:p>
          <a:p>
            <a:pPr indent="-317500" lvl="0" marL="457200" rtl="0" algn="l">
              <a:spcBef>
                <a:spcPts val="0"/>
              </a:spcBef>
              <a:spcAft>
                <a:spcPts val="0"/>
              </a:spcAft>
              <a:buSzPts val="1400"/>
              <a:buChar char="●"/>
            </a:pPr>
            <a:r>
              <a:rPr lang="en"/>
              <a:t>Creating an application to display our data</a:t>
            </a:r>
            <a:endParaRPr/>
          </a:p>
        </p:txBody>
      </p:sp>
      <p:sp>
        <p:nvSpPr>
          <p:cNvPr id="145" name="Google Shape;145;p24"/>
          <p:cNvSpPr txBox="1"/>
          <p:nvPr>
            <p:ph idx="2" type="body"/>
          </p:nvPr>
        </p:nvSpPr>
        <p:spPr>
          <a:xfrm>
            <a:off x="4832400" y="1152475"/>
            <a:ext cx="39999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How to set up an end to end system for a project</a:t>
            </a:r>
            <a:endParaRPr/>
          </a:p>
          <a:p>
            <a:pPr indent="-317500" lvl="0" marL="457200" rtl="0" algn="l">
              <a:spcBef>
                <a:spcPts val="0"/>
              </a:spcBef>
              <a:spcAft>
                <a:spcPts val="0"/>
              </a:spcAft>
              <a:buSzPts val="1400"/>
              <a:buChar char="●"/>
            </a:pPr>
            <a:r>
              <a:rPr lang="en"/>
              <a:t>Mass loading data into a database</a:t>
            </a:r>
            <a:endParaRPr/>
          </a:p>
          <a:p>
            <a:pPr indent="-317500" lvl="0" marL="457200" rtl="0" algn="l">
              <a:spcBef>
                <a:spcPts val="0"/>
              </a:spcBef>
              <a:spcAft>
                <a:spcPts val="0"/>
              </a:spcAft>
              <a:buSzPts val="1400"/>
              <a:buChar char="●"/>
            </a:pPr>
            <a:r>
              <a:rPr lang="en"/>
              <a:t>Handling a ransomware attack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125527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28113" y="1077450"/>
            <a:ext cx="4045200" cy="10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66" name="Google Shape;66;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KJJ Auto was designed with the intention of </a:t>
            </a:r>
            <a:r>
              <a:rPr lang="en"/>
              <a:t>simplifying the car buying experience. Our team set out to develop an all in one platform for users to research any car they are interested in buying. No longer will users have to scour local listings or dealership websites. KJJ Auto is looking to reinvent the car buying experience.</a:t>
            </a:r>
            <a:endParaRPr/>
          </a:p>
        </p:txBody>
      </p:sp>
      <p:pic>
        <p:nvPicPr>
          <p:cNvPr id="67" name="Google Shape;67;p14"/>
          <p:cNvPicPr preferRelativeResize="0"/>
          <p:nvPr/>
        </p:nvPicPr>
        <p:blipFill>
          <a:blip r:embed="rId3">
            <a:alphaModFix/>
          </a:blip>
          <a:stretch>
            <a:fillRect/>
          </a:stretch>
        </p:blipFill>
        <p:spPr>
          <a:xfrm>
            <a:off x="663025" y="2845200"/>
            <a:ext cx="3375375" cy="175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 the Hood</a:t>
            </a:r>
            <a:endParaRPr/>
          </a:p>
        </p:txBody>
      </p:sp>
      <p:pic>
        <p:nvPicPr>
          <p:cNvPr id="73" name="Google Shape;73;p15"/>
          <p:cNvPicPr preferRelativeResize="0"/>
          <p:nvPr/>
        </p:nvPicPr>
        <p:blipFill>
          <a:blip r:embed="rId3">
            <a:alphaModFix/>
          </a:blip>
          <a:stretch>
            <a:fillRect/>
          </a:stretch>
        </p:blipFill>
        <p:spPr>
          <a:xfrm>
            <a:off x="757538" y="1471154"/>
            <a:ext cx="7628926" cy="2775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of the Road</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900"/>
              </a:spcBef>
              <a:spcAft>
                <a:spcPts val="0"/>
              </a:spcAft>
              <a:buClr>
                <a:srgbClr val="FFFFFF"/>
              </a:buClr>
              <a:buSzPts val="1400"/>
              <a:buFont typeface="Lato"/>
              <a:buChar char="●"/>
            </a:pPr>
            <a:r>
              <a:rPr lang="en" sz="1400"/>
              <a:t>Master Table of the brands </a:t>
            </a:r>
            <a:endParaRPr sz="1400"/>
          </a:p>
          <a:p>
            <a:pPr indent="-317500" lvl="1" marL="914400" rtl="0" algn="l">
              <a:spcBef>
                <a:spcPts val="0"/>
              </a:spcBef>
              <a:spcAft>
                <a:spcPts val="0"/>
              </a:spcAft>
              <a:buClr>
                <a:srgbClr val="FFFFFF"/>
              </a:buClr>
              <a:buSzPts val="1400"/>
              <a:buFont typeface="Lato"/>
              <a:buChar char="○"/>
            </a:pPr>
            <a:r>
              <a:rPr lang="en"/>
              <a:t>Primary key for each of the brands </a:t>
            </a:r>
            <a:endParaRPr/>
          </a:p>
          <a:p>
            <a:pPr indent="-317500" lvl="1" marL="914400" rtl="0" algn="l">
              <a:spcBef>
                <a:spcPts val="0"/>
              </a:spcBef>
              <a:spcAft>
                <a:spcPts val="0"/>
              </a:spcAft>
              <a:buClr>
                <a:srgbClr val="FFFFFF"/>
              </a:buClr>
              <a:buSzPts val="1400"/>
              <a:buFont typeface="Lato"/>
              <a:buChar char="○"/>
            </a:pPr>
            <a:r>
              <a:rPr lang="en"/>
              <a:t>One brand can have many different cars but cars belong to only one brand	</a:t>
            </a:r>
            <a:endParaRPr/>
          </a:p>
          <a:p>
            <a:pPr indent="-317500" lvl="0" marL="457200" rtl="0" algn="l">
              <a:spcBef>
                <a:spcPts val="0"/>
              </a:spcBef>
              <a:spcAft>
                <a:spcPts val="0"/>
              </a:spcAft>
              <a:buClr>
                <a:srgbClr val="FFFFFF"/>
              </a:buClr>
              <a:buSzPts val="1400"/>
              <a:buFont typeface="Lato"/>
              <a:buChar char="●"/>
            </a:pPr>
            <a:r>
              <a:rPr lang="en" sz="1400"/>
              <a:t>Sub tables for each brand consisting of the current model line up and year of  the model</a:t>
            </a:r>
            <a:endParaRPr sz="1400"/>
          </a:p>
          <a:p>
            <a:pPr indent="-317500" lvl="1" marL="914400" rtl="0" algn="l">
              <a:spcBef>
                <a:spcPts val="0"/>
              </a:spcBef>
              <a:spcAft>
                <a:spcPts val="0"/>
              </a:spcAft>
              <a:buClr>
                <a:srgbClr val="FFFFFF"/>
              </a:buClr>
              <a:buSzPts val="1400"/>
              <a:buFont typeface="Lato"/>
              <a:buChar char="○"/>
            </a:pPr>
            <a:r>
              <a:rPr lang="en"/>
              <a:t>Unique primary key for each model</a:t>
            </a:r>
            <a:endParaRPr/>
          </a:p>
          <a:p>
            <a:pPr indent="-317500" lvl="1" marL="914400" rtl="0" algn="l">
              <a:spcBef>
                <a:spcPts val="0"/>
              </a:spcBef>
              <a:spcAft>
                <a:spcPts val="0"/>
              </a:spcAft>
              <a:buClr>
                <a:srgbClr val="FFFFFF"/>
              </a:buClr>
              <a:buSzPts val="1400"/>
              <a:buFont typeface="Lato"/>
              <a:buChar char="○"/>
            </a:pPr>
            <a:r>
              <a:rPr lang="en"/>
              <a:t>Foreign key for the brand of the car</a:t>
            </a:r>
            <a:endParaRPr/>
          </a:p>
          <a:p>
            <a:pPr indent="-317500" lvl="0" marL="457200" rtl="0" algn="l">
              <a:spcBef>
                <a:spcPts val="0"/>
              </a:spcBef>
              <a:spcAft>
                <a:spcPts val="0"/>
              </a:spcAft>
              <a:buClr>
                <a:srgbClr val="FFFFFF"/>
              </a:buClr>
              <a:buSzPts val="1400"/>
              <a:buFont typeface="Lato"/>
              <a:buChar char="●"/>
            </a:pPr>
            <a:r>
              <a:rPr lang="en" sz="1400"/>
              <a:t>Style table for each model. Every year, models of cars change in some way whether its style, body type,  or MSRP</a:t>
            </a:r>
            <a:endParaRPr sz="1400"/>
          </a:p>
          <a:p>
            <a:pPr indent="-317500" lvl="1" marL="914400" rtl="0" algn="l">
              <a:spcBef>
                <a:spcPts val="0"/>
              </a:spcBef>
              <a:spcAft>
                <a:spcPts val="0"/>
              </a:spcAft>
              <a:buClr>
                <a:srgbClr val="FFFFFF"/>
              </a:buClr>
              <a:buSzPts val="1400"/>
              <a:buFont typeface="Lato"/>
              <a:buChar char="○"/>
            </a:pPr>
            <a:r>
              <a:rPr lang="en"/>
              <a:t>Primary Key for each style</a:t>
            </a:r>
            <a:endParaRPr/>
          </a:p>
          <a:p>
            <a:pPr indent="-317500" lvl="1" marL="914400" rtl="0" algn="l">
              <a:spcBef>
                <a:spcPts val="0"/>
              </a:spcBef>
              <a:spcAft>
                <a:spcPts val="0"/>
              </a:spcAft>
              <a:buClr>
                <a:srgbClr val="FFFFFF"/>
              </a:buClr>
              <a:buSzPts val="1400"/>
              <a:buFont typeface="Lato"/>
              <a:buChar char="○"/>
            </a:pPr>
            <a:r>
              <a:rPr lang="en"/>
              <a:t>Foreign key for the model of car</a:t>
            </a:r>
            <a:endParaRPr/>
          </a:p>
          <a:p>
            <a:pPr indent="-317500" lvl="1" marL="914400" rtl="0" algn="l">
              <a:spcBef>
                <a:spcPts val="0"/>
              </a:spcBef>
              <a:spcAft>
                <a:spcPts val="0"/>
              </a:spcAft>
              <a:buClr>
                <a:srgbClr val="FFFFFF"/>
              </a:buClr>
              <a:buSzPts val="1400"/>
              <a:buFont typeface="Lato"/>
              <a:buChar char="○"/>
            </a:pPr>
            <a:r>
              <a:rPr lang="en"/>
              <a:t>A model can have many styles, but each style belongs to only one mode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Models, and Styles:</a:t>
            </a:r>
            <a:endParaRPr/>
          </a:p>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102050" y="1979450"/>
            <a:ext cx="1371600" cy="2619375"/>
          </a:xfrm>
          <a:prstGeom prst="rect">
            <a:avLst/>
          </a:prstGeom>
          <a:noFill/>
          <a:ln>
            <a:noFill/>
          </a:ln>
        </p:spPr>
      </p:pic>
      <p:pic>
        <p:nvPicPr>
          <p:cNvPr id="86" name="Google Shape;86;p17"/>
          <p:cNvPicPr preferRelativeResize="0"/>
          <p:nvPr/>
        </p:nvPicPr>
        <p:blipFill>
          <a:blip r:embed="rId4">
            <a:alphaModFix/>
          </a:blip>
          <a:stretch>
            <a:fillRect/>
          </a:stretch>
        </p:blipFill>
        <p:spPr>
          <a:xfrm>
            <a:off x="1769750" y="1449325"/>
            <a:ext cx="2534775" cy="3440650"/>
          </a:xfrm>
          <a:prstGeom prst="rect">
            <a:avLst/>
          </a:prstGeom>
          <a:noFill/>
          <a:ln>
            <a:noFill/>
          </a:ln>
        </p:spPr>
      </p:pic>
      <p:sp>
        <p:nvSpPr>
          <p:cNvPr id="87" name="Google Shape;87;p17"/>
          <p:cNvSpPr txBox="1"/>
          <p:nvPr/>
        </p:nvSpPr>
        <p:spPr>
          <a:xfrm>
            <a:off x="170625" y="1574750"/>
            <a:ext cx="12189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Make:</a:t>
            </a:r>
            <a:endParaRPr>
              <a:solidFill>
                <a:srgbClr val="FFFFFF"/>
              </a:solidFill>
              <a:latin typeface="Average"/>
              <a:ea typeface="Average"/>
              <a:cs typeface="Average"/>
              <a:sym typeface="Average"/>
            </a:endParaRPr>
          </a:p>
        </p:txBody>
      </p:sp>
      <p:sp>
        <p:nvSpPr>
          <p:cNvPr id="88" name="Google Shape;88;p17"/>
          <p:cNvSpPr txBox="1"/>
          <p:nvPr/>
        </p:nvSpPr>
        <p:spPr>
          <a:xfrm>
            <a:off x="1813625" y="1053075"/>
            <a:ext cx="2296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Models: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89" name="Google Shape;89;p17"/>
          <p:cNvPicPr preferRelativeResize="0"/>
          <p:nvPr/>
        </p:nvPicPr>
        <p:blipFill>
          <a:blip r:embed="rId5">
            <a:alphaModFix/>
          </a:blip>
          <a:stretch>
            <a:fillRect/>
          </a:stretch>
        </p:blipFill>
        <p:spPr>
          <a:xfrm>
            <a:off x="4973725" y="1436100"/>
            <a:ext cx="3219450" cy="3467100"/>
          </a:xfrm>
          <a:prstGeom prst="rect">
            <a:avLst/>
          </a:prstGeom>
          <a:noFill/>
          <a:ln>
            <a:noFill/>
          </a:ln>
        </p:spPr>
      </p:pic>
      <p:sp>
        <p:nvSpPr>
          <p:cNvPr id="90" name="Google Shape;90;p17"/>
          <p:cNvSpPr txBox="1"/>
          <p:nvPr/>
        </p:nvSpPr>
        <p:spPr>
          <a:xfrm>
            <a:off x="4973725" y="1092813"/>
            <a:ext cx="2296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Styles</a:t>
            </a:r>
            <a:r>
              <a:rPr lang="en">
                <a:solidFill>
                  <a:srgbClr val="FFFFFF"/>
                </a:solidFill>
                <a:latin typeface="Average"/>
                <a:ea typeface="Average"/>
                <a:cs typeface="Average"/>
                <a:sym typeface="Average"/>
              </a:rPr>
              <a:t>:</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Color Options</a:t>
            </a:r>
            <a:endParaRPr/>
          </a:p>
          <a:p>
            <a:pPr indent="0" lvl="0" marL="0" rtl="0" algn="l">
              <a:spcBef>
                <a:spcPts val="0"/>
              </a:spcBef>
              <a:spcAft>
                <a:spcPts val="0"/>
              </a:spcAft>
              <a:buNone/>
            </a:pPr>
            <a:r>
              <a:t/>
            </a:r>
            <a:endParaRPr/>
          </a:p>
        </p:txBody>
      </p:sp>
      <p:pic>
        <p:nvPicPr>
          <p:cNvPr id="96" name="Google Shape;96;p18"/>
          <p:cNvPicPr preferRelativeResize="0"/>
          <p:nvPr/>
        </p:nvPicPr>
        <p:blipFill>
          <a:blip r:embed="rId3">
            <a:alphaModFix/>
          </a:blip>
          <a:stretch>
            <a:fillRect/>
          </a:stretch>
        </p:blipFill>
        <p:spPr>
          <a:xfrm>
            <a:off x="3119699" y="1067725"/>
            <a:ext cx="1559875" cy="3396850"/>
          </a:xfrm>
          <a:prstGeom prst="rect">
            <a:avLst/>
          </a:prstGeom>
          <a:noFill/>
          <a:ln>
            <a:noFill/>
          </a:ln>
        </p:spPr>
      </p:pic>
      <p:sp>
        <p:nvSpPr>
          <p:cNvPr id="97" name="Google Shape;97;p18"/>
          <p:cNvSpPr txBox="1"/>
          <p:nvPr/>
        </p:nvSpPr>
        <p:spPr>
          <a:xfrm>
            <a:off x="3110475" y="731300"/>
            <a:ext cx="15600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Exterior Colors:</a:t>
            </a:r>
            <a:endParaRPr>
              <a:solidFill>
                <a:srgbClr val="FFFFFF"/>
              </a:solidFill>
              <a:latin typeface="Average"/>
              <a:ea typeface="Average"/>
              <a:cs typeface="Average"/>
              <a:sym typeface="Average"/>
            </a:endParaRPr>
          </a:p>
        </p:txBody>
      </p:sp>
      <p:pic>
        <p:nvPicPr>
          <p:cNvPr id="98" name="Google Shape;98;p18"/>
          <p:cNvPicPr preferRelativeResize="0"/>
          <p:nvPr/>
        </p:nvPicPr>
        <p:blipFill>
          <a:blip r:embed="rId4">
            <a:alphaModFix/>
          </a:blip>
          <a:stretch>
            <a:fillRect/>
          </a:stretch>
        </p:blipFill>
        <p:spPr>
          <a:xfrm>
            <a:off x="6103514" y="731300"/>
            <a:ext cx="2330061" cy="3965500"/>
          </a:xfrm>
          <a:prstGeom prst="rect">
            <a:avLst/>
          </a:prstGeom>
          <a:noFill/>
          <a:ln>
            <a:noFill/>
          </a:ln>
        </p:spPr>
      </p:pic>
      <p:sp>
        <p:nvSpPr>
          <p:cNvPr id="99" name="Google Shape;99;p18"/>
          <p:cNvSpPr txBox="1"/>
          <p:nvPr/>
        </p:nvSpPr>
        <p:spPr>
          <a:xfrm>
            <a:off x="6103525" y="362025"/>
            <a:ext cx="15600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Interior </a:t>
            </a:r>
            <a:r>
              <a:rPr lang="en">
                <a:solidFill>
                  <a:srgbClr val="FFFFFF"/>
                </a:solidFill>
                <a:latin typeface="Average"/>
                <a:ea typeface="Average"/>
                <a:cs typeface="Average"/>
                <a:sym typeface="Average"/>
              </a:rPr>
              <a:t>Colors:</a:t>
            </a:r>
            <a:endParaRPr>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Page</a:t>
            </a:r>
            <a:endParaRPr/>
          </a:p>
        </p:txBody>
      </p:sp>
      <p:pic>
        <p:nvPicPr>
          <p:cNvPr id="105" name="Google Shape;105;p19"/>
          <p:cNvPicPr preferRelativeResize="0"/>
          <p:nvPr/>
        </p:nvPicPr>
        <p:blipFill>
          <a:blip r:embed="rId3">
            <a:alphaModFix/>
          </a:blip>
          <a:stretch>
            <a:fillRect/>
          </a:stretch>
        </p:blipFill>
        <p:spPr>
          <a:xfrm>
            <a:off x="4669525" y="897075"/>
            <a:ext cx="4403950" cy="273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 - Browse</a:t>
            </a:r>
            <a:endParaRPr/>
          </a:p>
        </p:txBody>
      </p:sp>
      <p:sp>
        <p:nvSpPr>
          <p:cNvPr id="111" name="Google Shape;111;p20"/>
          <p:cNvSpPr txBox="1"/>
          <p:nvPr/>
        </p:nvSpPr>
        <p:spPr>
          <a:xfrm>
            <a:off x="260538" y="1418725"/>
            <a:ext cx="3663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b="1" lang="en" sz="1200">
                <a:solidFill>
                  <a:srgbClr val="FFFFFF"/>
                </a:solidFill>
                <a:latin typeface="Lato"/>
                <a:ea typeface="Lato"/>
                <a:cs typeface="Lato"/>
                <a:sym typeface="Lato"/>
              </a:rPr>
              <a:t>If user selects “Honda”, then the following screen will appear.</a:t>
            </a:r>
            <a:endParaRPr sz="1200">
              <a:solidFill>
                <a:srgbClr val="FFFFFF"/>
              </a:solidFill>
              <a:latin typeface="Average"/>
              <a:ea typeface="Average"/>
              <a:cs typeface="Average"/>
              <a:sym typeface="Average"/>
            </a:endParaRPr>
          </a:p>
        </p:txBody>
      </p:sp>
      <p:sp>
        <p:nvSpPr>
          <p:cNvPr id="112" name="Google Shape;112;p20"/>
          <p:cNvSpPr txBox="1"/>
          <p:nvPr/>
        </p:nvSpPr>
        <p:spPr>
          <a:xfrm>
            <a:off x="4334200" y="1062825"/>
            <a:ext cx="46245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b="1" lang="en" sz="1200">
                <a:solidFill>
                  <a:srgbClr val="FFFFFF"/>
                </a:solidFill>
                <a:latin typeface="Lato"/>
                <a:ea typeface="Lato"/>
                <a:cs typeface="Lato"/>
                <a:sym typeface="Lato"/>
              </a:rPr>
              <a:t>If user selects “HR-V”, the following screen will appear.</a:t>
            </a:r>
            <a:endParaRPr>
              <a:solidFill>
                <a:srgbClr val="FFFFFF"/>
              </a:solidFill>
              <a:latin typeface="Average"/>
              <a:ea typeface="Average"/>
              <a:cs typeface="Average"/>
              <a:sym typeface="Average"/>
            </a:endParaRPr>
          </a:p>
        </p:txBody>
      </p:sp>
      <p:pic>
        <p:nvPicPr>
          <p:cNvPr id="113" name="Google Shape;113;p20"/>
          <p:cNvPicPr preferRelativeResize="0"/>
          <p:nvPr/>
        </p:nvPicPr>
        <p:blipFill>
          <a:blip r:embed="rId3">
            <a:alphaModFix/>
          </a:blip>
          <a:stretch>
            <a:fillRect/>
          </a:stretch>
        </p:blipFill>
        <p:spPr>
          <a:xfrm>
            <a:off x="260550" y="2198500"/>
            <a:ext cx="4050350" cy="2025175"/>
          </a:xfrm>
          <a:prstGeom prst="rect">
            <a:avLst/>
          </a:prstGeom>
          <a:noFill/>
          <a:ln>
            <a:noFill/>
          </a:ln>
        </p:spPr>
      </p:pic>
      <p:pic>
        <p:nvPicPr>
          <p:cNvPr id="114" name="Google Shape;114;p20"/>
          <p:cNvPicPr preferRelativeResize="0"/>
          <p:nvPr/>
        </p:nvPicPr>
        <p:blipFill>
          <a:blip r:embed="rId4">
            <a:alphaModFix/>
          </a:blip>
          <a:stretch>
            <a:fillRect/>
          </a:stretch>
        </p:blipFill>
        <p:spPr>
          <a:xfrm>
            <a:off x="4541499" y="1901425"/>
            <a:ext cx="4417201" cy="191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 - Browse Cont.</a:t>
            </a:r>
            <a:endParaRPr/>
          </a:p>
        </p:txBody>
      </p:sp>
      <p:sp>
        <p:nvSpPr>
          <p:cNvPr id="120" name="Google Shape;120;p21"/>
          <p:cNvSpPr txBox="1"/>
          <p:nvPr/>
        </p:nvSpPr>
        <p:spPr>
          <a:xfrm>
            <a:off x="260538" y="1418725"/>
            <a:ext cx="3663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b="1" lang="en" sz="1200">
                <a:solidFill>
                  <a:srgbClr val="FFFFFF"/>
                </a:solidFill>
                <a:latin typeface="Lato"/>
                <a:ea typeface="Lato"/>
                <a:cs typeface="Lato"/>
                <a:sym typeface="Lato"/>
              </a:rPr>
              <a:t>If the user selects “Exterior” for Touring AWD, then the following screen will appear.</a:t>
            </a:r>
            <a:endParaRPr sz="1200">
              <a:solidFill>
                <a:srgbClr val="FFFFFF"/>
              </a:solidFill>
              <a:latin typeface="Average"/>
              <a:ea typeface="Average"/>
              <a:cs typeface="Average"/>
              <a:sym typeface="Average"/>
            </a:endParaRPr>
          </a:p>
        </p:txBody>
      </p:sp>
      <p:sp>
        <p:nvSpPr>
          <p:cNvPr id="121" name="Google Shape;121;p21"/>
          <p:cNvSpPr txBox="1"/>
          <p:nvPr/>
        </p:nvSpPr>
        <p:spPr>
          <a:xfrm>
            <a:off x="4334200" y="1062825"/>
            <a:ext cx="46245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b="1" lang="en" sz="1200">
                <a:solidFill>
                  <a:srgbClr val="FFFFFF"/>
                </a:solidFill>
                <a:latin typeface="Lato"/>
                <a:ea typeface="Lato"/>
                <a:cs typeface="Lato"/>
                <a:sym typeface="Lato"/>
              </a:rPr>
              <a:t>If the user goes back and selects “Interior Colors” on Touring AWD instead, the following screen will appear.</a:t>
            </a:r>
            <a:endParaRPr>
              <a:solidFill>
                <a:srgbClr val="FFFFFF"/>
              </a:solidFill>
              <a:latin typeface="Average"/>
              <a:ea typeface="Average"/>
              <a:cs typeface="Average"/>
              <a:sym typeface="Average"/>
            </a:endParaRPr>
          </a:p>
        </p:txBody>
      </p:sp>
      <p:pic>
        <p:nvPicPr>
          <p:cNvPr id="122" name="Google Shape;122;p21"/>
          <p:cNvPicPr preferRelativeResize="0"/>
          <p:nvPr/>
        </p:nvPicPr>
        <p:blipFill>
          <a:blip r:embed="rId3">
            <a:alphaModFix/>
          </a:blip>
          <a:stretch>
            <a:fillRect/>
          </a:stretch>
        </p:blipFill>
        <p:spPr>
          <a:xfrm>
            <a:off x="138725" y="2239450"/>
            <a:ext cx="4195475" cy="1674150"/>
          </a:xfrm>
          <a:prstGeom prst="rect">
            <a:avLst/>
          </a:prstGeom>
          <a:noFill/>
          <a:ln>
            <a:noFill/>
          </a:ln>
        </p:spPr>
      </p:pic>
      <p:pic>
        <p:nvPicPr>
          <p:cNvPr id="123" name="Google Shape;123;p21"/>
          <p:cNvPicPr preferRelativeResize="0"/>
          <p:nvPr/>
        </p:nvPicPr>
        <p:blipFill>
          <a:blip r:embed="rId4">
            <a:alphaModFix/>
          </a:blip>
          <a:stretch>
            <a:fillRect/>
          </a:stretch>
        </p:blipFill>
        <p:spPr>
          <a:xfrm>
            <a:off x="4448850" y="2239450"/>
            <a:ext cx="4509862" cy="92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